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0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292CF-FA06-45A3-AB51-037AC6941A25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6E48D-16D7-4265-BF00-2F24B1582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39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6E48D-16D7-4265-BF00-2F24B1582D4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59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5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45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1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11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1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7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98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97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30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0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1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D8116-EECE-411E-9B2A-1640563E75EC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8DC3D-55CE-4A24-AC87-7C71E83CF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4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2690336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Формирование духовно-нравственного воспитания в рамках детского сада.</a:t>
            </a:r>
          </a:p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Презентацию подготовила музыкальный руководитель Щелкова Тамара Петровна</a:t>
            </a:r>
          </a:p>
        </p:txBody>
      </p:sp>
      <p:sp>
        <p:nvSpPr>
          <p:cNvPr id="6" name="AutoShape 2" descr="http://cs416518.vk.me/v416518670/9cd0/qFBv9me6uO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://cs416518.vk.me/v416518670/9cd0/qFBv9me6uO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://cs416518.vk.me/v416518670/9cd0/qFBv9me6uO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User\Pictures\ХРА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7936"/>
            <a:ext cx="3923928" cy="25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36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0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/>
              <a:t>Социальное партнёрство</a:t>
            </a:r>
          </a:p>
          <a:p>
            <a:pPr algn="ctr"/>
            <a:r>
              <a:rPr lang="ru-RU" altLang="ru-RU" b="1" i="1" dirty="0" smtClean="0">
                <a:latin typeface="Arial" charset="0"/>
              </a:rPr>
              <a:t>Духовным наставником нашего дошкольного учреждения является настоятель храма в честь святого великомученика Георгия Победоносца </a:t>
            </a:r>
          </a:p>
          <a:p>
            <a:pPr algn="ctr"/>
            <a:r>
              <a:rPr lang="ru-RU" altLang="ru-RU" b="1" i="1" dirty="0" smtClean="0">
                <a:latin typeface="Arial" charset="0"/>
              </a:rPr>
              <a:t>протоиерей Максим Ильич </a:t>
            </a:r>
            <a:r>
              <a:rPr lang="ru-RU" altLang="ru-RU" b="1" i="1" dirty="0" err="1" smtClean="0">
                <a:latin typeface="Arial" charset="0"/>
              </a:rPr>
              <a:t>Клювиткин</a:t>
            </a:r>
            <a:endParaRPr lang="ru-RU" b="1" i="1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5" y="3284984"/>
            <a:ext cx="422343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7688" t="6723" r="6367" b="11031"/>
          <a:stretch>
            <a:fillRect/>
          </a:stretch>
        </p:blipFill>
        <p:spPr bwMode="auto">
          <a:xfrm>
            <a:off x="4499852" y="3501009"/>
            <a:ext cx="4413061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063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6409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Экскурсии в строящийся Храм</a:t>
            </a:r>
          </a:p>
          <a:p>
            <a:r>
              <a:rPr lang="ru-RU" sz="2000" b="1" i="1" dirty="0" smtClean="0"/>
              <a:t>Прежде чем появиться на белокаменных стенах, образы святых рождаются в компьютерных цифрах и чертежах: на помощь иконописцам в наши дни пришли цифровые технологии.</a:t>
            </a:r>
            <a:r>
              <a:rPr lang="ru-RU" sz="2000" b="1" dirty="0" smtClean="0"/>
              <a:t> </a:t>
            </a:r>
            <a:endParaRPr lang="ru-RU" sz="2000" dirty="0"/>
          </a:p>
        </p:txBody>
      </p:sp>
      <p:pic>
        <p:nvPicPr>
          <p:cNvPr id="3" name="Picture 6" descr="1rrc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938" y="2852936"/>
            <a:ext cx="4630094" cy="384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2852936"/>
            <a:ext cx="4283968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745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садик\фото для презентации\DSC00511.JPG"/>
          <p:cNvPicPr>
            <a:picLocks noChangeAspect="1" noChangeArrowheads="1"/>
          </p:cNvPicPr>
          <p:nvPr/>
        </p:nvPicPr>
        <p:blipFill>
          <a:blip r:embed="rId2"/>
          <a:srcRect l="7439" t="17178" r="244" b="-2940"/>
          <a:stretch>
            <a:fillRect/>
          </a:stretch>
        </p:blipFill>
        <p:spPr bwMode="auto">
          <a:xfrm>
            <a:off x="0" y="0"/>
            <a:ext cx="4163643" cy="290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Users\наталья\Desktop\садик\фото для презентации\DSC00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3354" r="2168" b="5302"/>
          <a:stretch>
            <a:fillRect/>
          </a:stretch>
        </p:blipFill>
        <p:spPr bwMode="auto">
          <a:xfrm>
            <a:off x="4163642" y="0"/>
            <a:ext cx="4980357" cy="285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наталья\Desktop\садик\фото для презентации\DSC00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9" b="9760"/>
          <a:stretch>
            <a:fillRect/>
          </a:stretch>
        </p:blipFill>
        <p:spPr bwMode="auto">
          <a:xfrm>
            <a:off x="0" y="3985578"/>
            <a:ext cx="4402477" cy="284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наталья\Desktop\садик\фото для презентации\DSC005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t="25749" r="6503" b="3899"/>
          <a:stretch>
            <a:fillRect/>
          </a:stretch>
        </p:blipFill>
        <p:spPr bwMode="auto">
          <a:xfrm>
            <a:off x="4402476" y="4035189"/>
            <a:ext cx="4562011" cy="282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91253" y="3244334"/>
            <a:ext cx="6161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Тематические выставки детских работ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5184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садик\фото для презентации\DSC00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" y="0"/>
            <a:ext cx="3792225" cy="270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99" y="21033"/>
            <a:ext cx="3769928" cy="2827446"/>
          </a:xfrm>
          <a:prstGeom prst="rect">
            <a:avLst/>
          </a:prstGeom>
        </p:spPr>
      </p:pic>
      <p:pic>
        <p:nvPicPr>
          <p:cNvPr id="5" name="Picture 2" descr="C:\Users\наталья\Desktop\садик\фото для презентации\DSC00888.JPG"/>
          <p:cNvPicPr>
            <a:picLocks noChangeAspect="1" noChangeArrowheads="1"/>
          </p:cNvPicPr>
          <p:nvPr/>
        </p:nvPicPr>
        <p:blipFill>
          <a:blip r:embed="rId4"/>
          <a:srcRect l="19295" t="7896" b="10356"/>
          <a:stretch>
            <a:fillRect/>
          </a:stretch>
        </p:blipFill>
        <p:spPr bwMode="auto">
          <a:xfrm>
            <a:off x="20715" y="3847833"/>
            <a:ext cx="3922847" cy="297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наталья\Desktop\фото 2013-2014\DSC010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87931"/>
            <a:ext cx="3926595" cy="294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3" y="3070844"/>
            <a:ext cx="8895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Культурно-досуговая деятельность (праздники, театрализованные постановки</a:t>
            </a:r>
            <a:r>
              <a:rPr lang="ru-RU" b="1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29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8569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Ежегодное участие в окружном проекте «Георгиевские чтения», организованного по инициативе местного прихода</a:t>
            </a:r>
          </a:p>
          <a:p>
            <a:pPr algn="ctr"/>
            <a:r>
              <a:rPr lang="ru-RU" altLang="ru-RU" sz="2400" i="1" dirty="0" smtClean="0">
                <a:latin typeface="Arial" charset="0"/>
              </a:rPr>
              <a:t>Воспитанники детского сада получают награды из рук почётного гостя – </a:t>
            </a:r>
            <a:r>
              <a:rPr lang="ru-RU" altLang="ru-RU" sz="2400" i="1" dirty="0" err="1" smtClean="0">
                <a:latin typeface="Arial" charset="0"/>
              </a:rPr>
              <a:t>Высокопреосвященнейшего</a:t>
            </a:r>
            <a:r>
              <a:rPr lang="ru-RU" altLang="ru-RU" sz="2400" i="1" dirty="0" smtClean="0">
                <a:latin typeface="Arial" charset="0"/>
              </a:rPr>
              <a:t> </a:t>
            </a:r>
            <a:r>
              <a:rPr lang="ru-RU" altLang="ru-RU" sz="2400" i="1" dirty="0" err="1" smtClean="0">
                <a:latin typeface="Arial" charset="0"/>
              </a:rPr>
              <a:t>Софрония</a:t>
            </a:r>
            <a:r>
              <a:rPr lang="ru-RU" altLang="ru-RU" sz="2400" i="1" dirty="0" smtClean="0">
                <a:latin typeface="Arial" charset="0"/>
              </a:rPr>
              <a:t> – епископа </a:t>
            </a:r>
            <a:r>
              <a:rPr lang="ru-RU" altLang="ru-RU" sz="2400" i="1" dirty="0" err="1" smtClean="0">
                <a:latin typeface="Arial" charset="0"/>
              </a:rPr>
              <a:t>Кинельского</a:t>
            </a:r>
            <a:r>
              <a:rPr lang="ru-RU" altLang="ru-RU" sz="2400" i="1" dirty="0" smtClean="0">
                <a:latin typeface="Arial" charset="0"/>
              </a:rPr>
              <a:t> и </a:t>
            </a:r>
            <a:r>
              <a:rPr lang="ru-RU" altLang="ru-RU" sz="2400" i="1" dirty="0" err="1" smtClean="0">
                <a:latin typeface="Arial" charset="0"/>
              </a:rPr>
              <a:t>Безенчукского</a:t>
            </a:r>
            <a:endParaRPr lang="ru-RU" altLang="ru-RU" sz="2400" i="1" dirty="0" smtClean="0">
              <a:latin typeface="Arial" charset="0"/>
            </a:endParaRP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0"/>
            <a:ext cx="4222508" cy="3501009"/>
          </a:xfrm>
          <a:prstGeom prst="rect">
            <a:avLst/>
          </a:prstGeom>
        </p:spPr>
      </p:pic>
      <p:pic>
        <p:nvPicPr>
          <p:cNvPr id="4" name="Picture 3" descr="nagr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08" y="3356991"/>
            <a:ext cx="4813988" cy="347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9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«Семья года» </a:t>
            </a:r>
          </a:p>
          <a:p>
            <a:pPr algn="ctr"/>
            <a:r>
              <a:rPr lang="ru-RU" sz="2400" i="1" dirty="0" smtClean="0"/>
              <a:t>(Традиционный праздник, посвящённый Международному Дню семьи. Отмечается с 2009 года)</a:t>
            </a:r>
            <a:endParaRPr lang="ru-RU" sz="2400" i="1" dirty="0"/>
          </a:p>
        </p:txBody>
      </p:sp>
      <p:pic>
        <p:nvPicPr>
          <p:cNvPr id="3" name="Picture 3" descr="C:\Users\наталья\Desktop\фото 2013-2014\DSC02501.JPG"/>
          <p:cNvPicPr>
            <a:picLocks noChangeAspect="1" noChangeArrowheads="1"/>
          </p:cNvPicPr>
          <p:nvPr/>
        </p:nvPicPr>
        <p:blipFill>
          <a:blip r:embed="rId3"/>
          <a:srcRect l="11110" t="11171"/>
          <a:stretch>
            <a:fillRect/>
          </a:stretch>
        </p:blipFill>
        <p:spPr bwMode="auto">
          <a:xfrm>
            <a:off x="107504" y="2420888"/>
            <a:ext cx="47525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4132502" cy="31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38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1166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Взаимодействие с семьёй </a:t>
            </a:r>
          </a:p>
          <a:p>
            <a:pPr algn="ctr"/>
            <a:r>
              <a:rPr lang="ru-RU" sz="2400" i="1" dirty="0" smtClean="0"/>
              <a:t>(проектная деятельность)</a:t>
            </a:r>
            <a:endParaRPr lang="ru-RU" sz="2400" i="1" dirty="0"/>
          </a:p>
        </p:txBody>
      </p:sp>
      <p:pic>
        <p:nvPicPr>
          <p:cNvPr id="3" name="Picture 2" descr="E:\Духовно-нравственное развитие д.с. Георгиевка\100_2315.JPG"/>
          <p:cNvPicPr>
            <a:picLocks noChangeAspect="1" noChangeArrowheads="1"/>
          </p:cNvPicPr>
          <p:nvPr/>
        </p:nvPicPr>
        <p:blipFill>
          <a:blip r:embed="rId2"/>
          <a:srcRect l="20505" t="16232" r="2"/>
          <a:stretch>
            <a:fillRect/>
          </a:stretch>
        </p:blipFill>
        <p:spPr bwMode="auto">
          <a:xfrm>
            <a:off x="18721" y="2348880"/>
            <a:ext cx="421001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наталья\Pictures\2014-11-18\004.jpg"/>
          <p:cNvPicPr>
            <a:picLocks noChangeAspect="1" noChangeArrowheads="1"/>
          </p:cNvPicPr>
          <p:nvPr/>
        </p:nvPicPr>
        <p:blipFill>
          <a:blip r:embed="rId3"/>
          <a:srcRect l="6789" t="10082" r="9204" b="5437"/>
          <a:stretch>
            <a:fillRect/>
          </a:stretch>
        </p:blipFill>
        <p:spPr bwMode="auto">
          <a:xfrm>
            <a:off x="4239457" y="2420888"/>
            <a:ext cx="472503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1210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4106" y="2852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НРАВСТВЕННО-ПАТРИОТИЧЕСКОЕ ВОСПИТАНИЕ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0" y="111649"/>
            <a:ext cx="3816424" cy="2632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06" y="138565"/>
            <a:ext cx="4283968" cy="2623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1" y="3499267"/>
            <a:ext cx="4283968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99267"/>
            <a:ext cx="4283968" cy="28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3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82883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НРАВСТВЕННО-ТРУДОВОЕ ВОСПИТАНИЕ </a:t>
            </a:r>
            <a:r>
              <a:rPr lang="ru-RU" dirty="0" smtClean="0"/>
              <a:t>(Реализация проекта </a:t>
            </a:r>
          </a:p>
          <a:p>
            <a:pPr algn="ctr"/>
            <a:r>
              <a:rPr lang="ru-RU" dirty="0" smtClean="0"/>
              <a:t>«Весёлый Огород» воспитанниками подготовительных к школе групп)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32131"/>
            <a:ext cx="4032448" cy="2576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94" y="132131"/>
            <a:ext cx="4187956" cy="2735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9" y="3646614"/>
            <a:ext cx="4098597" cy="3073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83" y="3676762"/>
            <a:ext cx="4123178" cy="3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62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9033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ОРГАНИЗАЦИЯ РАЗВИВАЮЩЕЙ</a:t>
            </a:r>
          </a:p>
          <a:p>
            <a:pPr algn="ctr"/>
            <a:r>
              <a:rPr lang="ru-RU" b="1" dirty="0" smtClean="0"/>
              <a:t> ПРЕДМЕТНО-ПРОСТРАНСТВЕННОЙ  СРЕДЫ </a:t>
            </a:r>
            <a:r>
              <a:rPr lang="ru-RU" dirty="0" smtClean="0"/>
              <a:t>(в групповых комнатах, в холлах учреждения, в специально организованном уголке)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52290" cy="256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300"/>
            <a:ext cx="4554254" cy="2659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1798"/>
            <a:ext cx="4194936" cy="3146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11798"/>
            <a:ext cx="4692385" cy="31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5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889844"/>
            <a:ext cx="84249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Воспитательно -образовательная деятельность детского сада осуществляется в соответствии с основной общеобразовательной  программой учреждения, федеральными государственными стандартами дошкольного образования. Важным направлением </a:t>
            </a:r>
            <a:r>
              <a:rPr lang="ru-RU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воспитательно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-образовательного процесса является духовно-нравственное развитие детей дошкольного возраста. Процесс духовно-нравственного развития основан на реализации воспитательной системы «Наследие»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Участниками образовательного процесса по духовно-нравственному воспитанию в</a:t>
            </a:r>
            <a:r>
              <a:rPr lang="ru-RU" dirty="0" smtClean="0">
                <a:solidFill>
                  <a:schemeClr val="bg1"/>
                </a:solidFill>
              </a:rPr>
              <a:t> детском саду являются воспитанники, родители, педагоги и социальные партнёры.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5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4345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Для повышения эффективности работы по духовно-нравственному воспитанию детский сад вступает в отношения социального партнерства с другими учреждениями и организациями:</a:t>
            </a:r>
          </a:p>
          <a:p>
            <a:r>
              <a:rPr lang="ru-RU" sz="2400" dirty="0" smtClean="0"/>
              <a:t>- Храм в честь Святого Георгия Победоносца;</a:t>
            </a:r>
          </a:p>
          <a:p>
            <a:r>
              <a:rPr lang="ru-RU" sz="2400" dirty="0" smtClean="0"/>
              <a:t>- Ресурсный центр </a:t>
            </a:r>
            <a:r>
              <a:rPr lang="ru-RU" sz="2400" dirty="0" err="1" smtClean="0"/>
              <a:t>Кинельского</a:t>
            </a:r>
            <a:r>
              <a:rPr lang="ru-RU" sz="2400" dirty="0" smtClean="0"/>
              <a:t> образовательного округа;</a:t>
            </a:r>
          </a:p>
          <a:p>
            <a:r>
              <a:rPr lang="ru-RU" sz="2400" dirty="0" smtClean="0"/>
              <a:t>- Библиотека сельского поселения Георгиевка;</a:t>
            </a:r>
          </a:p>
          <a:p>
            <a:r>
              <a:rPr lang="ru-RU" sz="2400" dirty="0" smtClean="0"/>
              <a:t>- Дом Культуры сельского поселения Георгиевка;</a:t>
            </a:r>
          </a:p>
          <a:p>
            <a:r>
              <a:rPr lang="ru-RU" sz="2400" dirty="0" smtClean="0"/>
              <a:t>- Детская Школа Искусств.</a:t>
            </a:r>
          </a:p>
          <a:p>
            <a:r>
              <a:rPr lang="ru-RU" sz="2400" dirty="0" smtClean="0"/>
              <a:t>Этапы работы по реализации духовно-нравственного воспитания в детском саду активно освещаются в общественно-политической газете «Междуречье» муниципального района </a:t>
            </a:r>
            <a:r>
              <a:rPr lang="ru-RU" sz="2400" dirty="0" err="1" smtClean="0"/>
              <a:t>Кинельский</a:t>
            </a:r>
            <a:r>
              <a:rPr lang="ru-RU" sz="2400" dirty="0" smtClean="0"/>
              <a:t>, </a:t>
            </a:r>
          </a:p>
          <a:p>
            <a:r>
              <a:rPr lang="ru-RU" sz="2400" dirty="0" smtClean="0"/>
              <a:t>в газете «Георгиевский вестник» сельского поселения Георгиевка и других научно-методических изданиях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9282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582341"/>
            <a:ext cx="82089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Результаты реализации воспитательной системы и программы по духовно-нравственному развитию дошкольников в ГБОУ СОШ с. Георгиевка структурном подразделении детском саду позволяют сделать вывод о том, что данный опыт может быть использован различными дошкольными учреждениями, осуществляющими образовательную деятельность по основным образовательным программам  дошкольного образования. 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59389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P104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83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1040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48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P104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65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P1040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048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P1040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997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P1040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388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P1040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33" y="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Православной культуры</a:t>
            </a:r>
          </a:p>
          <a:p>
            <a:pPr algn="ctr">
              <a:defRPr/>
            </a:pPr>
            <a:r>
              <a:rPr lang="ru-RU" u="sng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2012 – 2013уч.г.</a:t>
            </a:r>
          </a:p>
          <a:p>
            <a:pPr algn="ctr"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основе: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«Мир – прекрасное творение»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Л.П.Гладких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В.П.Меньшикова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А.А.Корзинкина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(Архимандрита Зиновия)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Православной культуры для малышей «Добрый мир»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Л.ЛШевченко</a:t>
            </a:r>
            <a:endParaRPr lang="ru-RU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38856" y="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 – патриотическое воспитание</a:t>
            </a:r>
          </a:p>
          <a:p>
            <a:pPr algn="ctr">
              <a:defRPr/>
            </a:pPr>
            <a:r>
              <a:rPr lang="ru-RU" u="sng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2008 – 2009уч.г.</a:t>
            </a:r>
          </a:p>
          <a:p>
            <a:pPr algn="ctr"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основе: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«Мы живем в России»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Н.Г.Зеленовой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Л.Е.Осиповой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патриотического воспитания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Е.Ю.Александровой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Е.П.Гордеевой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М.П.Постниковой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Г.П.Поповой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52856" y="220486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Воспитательная система духовно-нравственного развития дошкольников «НАСЛЕДИЕ»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4193" y="3774524"/>
            <a:ext cx="7920880" cy="44907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Социально-правовое воспитание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43161" y="4549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Гендерное воспитание</a:t>
            </a:r>
          </a:p>
          <a:p>
            <a:pPr algn="ctr">
              <a:defRPr/>
            </a:pPr>
            <a:r>
              <a:rPr lang="ru-RU" u="sng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2010 – 2011уч.г.</a:t>
            </a:r>
          </a:p>
          <a:p>
            <a:pPr algn="ctr"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социального развития 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«Я –  человек»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С.А.Козловой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 пособия «Мальчики и девочки. Гендерное воспитание»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И.П.Шелухиной</a:t>
            </a:r>
            <a:endParaRPr lang="ru-RU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1403648" y="2308324"/>
            <a:ext cx="1224136" cy="6813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6372200" y="2308324"/>
            <a:ext cx="1224136" cy="6813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62230" y="4549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воспитание</a:t>
            </a:r>
          </a:p>
          <a:p>
            <a:pPr algn="ctr">
              <a:defRPr/>
            </a:pPr>
            <a:r>
              <a:rPr lang="ru-RU" u="sng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2009 – 2010уч.г.</a:t>
            </a:r>
          </a:p>
          <a:p>
            <a:pPr algn="ctr"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основе: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«Я – ребенок и я имею право»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Н.Г.Зеленовой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Л.Е.Осиповой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«Защити меня»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Н.Г.Зеленовой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Л.Е.Осиповой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Л.Н.Карабановой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Р.Р.Аглиуллиной</a:t>
            </a:r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2252856" y="4223596"/>
            <a:ext cx="55777" cy="4295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824856" y="4223596"/>
            <a:ext cx="45719" cy="4295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59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612845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Цель воспитательной системы «Наследие» - целостное духовно нравственное и социальное развитие личности ребёнка-дошкольника. </a:t>
            </a:r>
          </a:p>
          <a:p>
            <a:r>
              <a:rPr lang="ru-RU" sz="2400" dirty="0" smtClean="0"/>
              <a:t>Ожидаемый результат:</a:t>
            </a:r>
          </a:p>
          <a:p>
            <a:r>
              <a:rPr lang="ru-RU" sz="2400" dirty="0" smtClean="0"/>
              <a:t>1. Приобщение детей к нравственным и  духовным и общечеловеческим ценностям в свете православной культуры. Понимание своего места в семье. Позитивное отношение к своим родителям, близким, родному краю, природе, Отечеству.</a:t>
            </a:r>
          </a:p>
          <a:p>
            <a:r>
              <a:rPr lang="ru-RU" sz="2400" dirty="0" smtClean="0"/>
              <a:t>2. Сформированы первоначальные представления об особенностях подготовки и проведения традиционных народных и православных праздников.</a:t>
            </a:r>
          </a:p>
          <a:p>
            <a:r>
              <a:rPr lang="ru-RU" sz="2400" dirty="0" smtClean="0"/>
              <a:t>3.Сформирована социально-коммуникативная компетентность ребёнка.</a:t>
            </a:r>
          </a:p>
          <a:p>
            <a:r>
              <a:rPr lang="ru-RU" sz="2400" dirty="0" smtClean="0"/>
              <a:t>4. Ориентированность семьи на духовно-нравственное воспитание ребёнка. </a:t>
            </a:r>
          </a:p>
          <a:p>
            <a:r>
              <a:rPr lang="ru-RU" sz="2400" dirty="0" smtClean="0"/>
              <a:t>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4162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Работа системы «Наследие» отражается в годовом плане детского сада. На основании годового планирования реализуют свою работу методические блоки. Социально-правовой  «Я – человек, я - гражданин»; художественно-эстетический  «Фантазия»;  </a:t>
            </a:r>
            <a:r>
              <a:rPr lang="ru-RU" dirty="0" err="1" smtClean="0">
                <a:solidFill>
                  <a:schemeClr val="bg1"/>
                </a:solidFill>
              </a:rPr>
              <a:t>православно</a:t>
            </a:r>
            <a:r>
              <a:rPr lang="ru-RU" dirty="0" smtClean="0">
                <a:solidFill>
                  <a:schemeClr val="bg1"/>
                </a:solidFill>
              </a:rPr>
              <a:t>-культурологический «Православное детство».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505716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Работа системы «Наследие» отражается в годовом плане детского сада. На основании годового планирования реализуют свою работу методические блоки. Социально-правовой  «Я – человек, я - гражданин»; художественно-эстетический  «Фантазия»;  </a:t>
            </a:r>
            <a:r>
              <a:rPr lang="ru-RU" sz="2800" dirty="0" err="1" smtClean="0"/>
              <a:t>православно</a:t>
            </a:r>
            <a:r>
              <a:rPr lang="ru-RU" sz="2800" dirty="0" smtClean="0"/>
              <a:t>-культурологический «Православное детство».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36795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34198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Методический блок </a:t>
            </a:r>
          </a:p>
          <a:p>
            <a:pPr algn="ctr"/>
            <a:r>
              <a:rPr lang="ru-RU" dirty="0" smtClean="0"/>
              <a:t>«Православное детство»</a:t>
            </a:r>
          </a:p>
          <a:p>
            <a:pPr algn="ctr"/>
            <a:r>
              <a:rPr lang="ru-RU" dirty="0" smtClean="0"/>
              <a:t>Цель: </a:t>
            </a:r>
          </a:p>
          <a:p>
            <a:pPr algn="ctr"/>
            <a:r>
              <a:rPr lang="ru-RU" dirty="0" smtClean="0"/>
              <a:t>Приобщение детей к нравственным и духовным ценностям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6903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Методическое сопровождение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0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Методический блок </a:t>
            </a:r>
          </a:p>
          <a:p>
            <a:pPr algn="ctr"/>
            <a:r>
              <a:rPr lang="ru-RU" dirty="0" smtClean="0"/>
              <a:t>«Я-человек, гражданин» </a:t>
            </a:r>
          </a:p>
          <a:p>
            <a:pPr algn="ctr"/>
            <a:r>
              <a:rPr lang="ru-RU" dirty="0" smtClean="0"/>
              <a:t>Цель: Формирование гражданско-патриотической позиции, семейной и гендерной принадлежности дошкольников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67186" y="0"/>
            <a:ext cx="32768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Методический блок «Фантазия»</a:t>
            </a:r>
          </a:p>
          <a:p>
            <a:pPr algn="ctr"/>
            <a:r>
              <a:rPr lang="ru-RU" dirty="0" smtClean="0"/>
              <a:t>Цель: Формирование внутреннего мира ребёнка через искусство</a:t>
            </a:r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611560" y="3152001"/>
            <a:ext cx="8352928" cy="1069087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СИСТЕМА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61347" y="4653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Психологическое сопровождение</a:t>
            </a:r>
          </a:p>
          <a:p>
            <a:pPr algn="ctr"/>
            <a:r>
              <a:rPr lang="ru-RU" dirty="0" smtClean="0"/>
              <a:t>Цель: создание благоприятных психологических условий для духовно-нравственного развития детей </a:t>
            </a:r>
            <a:endParaRPr lang="ru-RU" dirty="0"/>
          </a:p>
        </p:txBody>
      </p:sp>
      <p:sp>
        <p:nvSpPr>
          <p:cNvPr id="9" name="Стрелка вверх 8"/>
          <p:cNvSpPr/>
          <p:nvPr/>
        </p:nvSpPr>
        <p:spPr>
          <a:xfrm>
            <a:off x="4463988" y="3152001"/>
            <a:ext cx="45719" cy="1329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463988" y="4221088"/>
            <a:ext cx="45719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1709935" y="1754326"/>
            <a:ext cx="773833" cy="9360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4463988" y="2308324"/>
            <a:ext cx="45719" cy="3820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6933347" y="1628800"/>
            <a:ext cx="446965" cy="8705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2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2012-2013 учебном году была разработана и внедрена программа кружковой работы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i="1" dirty="0" smtClean="0"/>
              <a:t>«Истоки духовности»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56792"/>
            <a:ext cx="8784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/>
              <a:t>Программа  выстроена на основе календаря: природного, гражданского,  </a:t>
            </a:r>
            <a:r>
              <a:rPr lang="ru-RU" sz="2400" dirty="0" err="1"/>
              <a:t>православно</a:t>
            </a:r>
            <a:r>
              <a:rPr lang="ru-RU" sz="2400" dirty="0"/>
              <a:t> – церковного, в соответствии с которым проживаются жизненные события, планируется и строится вся </a:t>
            </a:r>
            <a:r>
              <a:rPr lang="ru-RU" sz="2400" dirty="0" err="1"/>
              <a:t>воспитательно</a:t>
            </a:r>
            <a:r>
              <a:rPr lang="ru-RU" sz="2400" dirty="0"/>
              <a:t> – образовательная работа с детьми в процессе осуществления разных видов деятельности.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endParaRPr lang="ru-RU" sz="2400" dirty="0"/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/>
              <a:t>В программе успешно интегрируются все образовательные области: 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/>
              <a:t>Социально – коммуникативное развитие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/>
              <a:t>Познавательное развитие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/>
              <a:t>Речевое развитие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/>
              <a:t>Художественно – эстетическое развитие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/>
              <a:t>Физическое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52798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249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Воспитательная система «Наследие» подразумевает активное участие родителей. Опыт работы дошкольного учреждения показал, что необходимо систематическое конструктивное сотрудничество с семьей, направленное на сохранение непрерывности и преемственности духовно-нравственного воспитания в семье и детском саду. Позитивный опыт совместной деятельности родителей, воспитателей и детей в нашем детском саду способствует развитию единого контекста воспитания, формированию и проявлению активной педагогической позиции семьи. Родители участвуют в подготовке и проведении праздников, в обогащении развивающей среды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6393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Организация взаимодействия участников  педагогического процесса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2411760" y="3356992"/>
            <a:ext cx="41399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священнослужители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39552" y="3917867"/>
            <a:ext cx="3168352" cy="2520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Семьи воспитан</a:t>
            </a:r>
          </a:p>
          <a:p>
            <a:pPr algn="ctr"/>
            <a:r>
              <a:rPr lang="ru-RU" sz="3600" dirty="0" err="1" smtClean="0"/>
              <a:t>ников</a:t>
            </a:r>
            <a:endParaRPr lang="ru-RU" sz="3600" dirty="0"/>
          </a:p>
        </p:txBody>
      </p:sp>
      <p:sp>
        <p:nvSpPr>
          <p:cNvPr id="9" name="Овал 8"/>
          <p:cNvSpPr/>
          <p:nvPr/>
        </p:nvSpPr>
        <p:spPr>
          <a:xfrm>
            <a:off x="3275856" y="4005064"/>
            <a:ext cx="3528392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педагоги</a:t>
            </a:r>
            <a:endParaRPr lang="ru-RU" sz="4000" dirty="0"/>
          </a:p>
        </p:txBody>
      </p:sp>
      <p:sp>
        <p:nvSpPr>
          <p:cNvPr id="10" name="Овал 9"/>
          <p:cNvSpPr/>
          <p:nvPr/>
        </p:nvSpPr>
        <p:spPr>
          <a:xfrm>
            <a:off x="5040052" y="1515834"/>
            <a:ext cx="4050704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дети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02958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897</Words>
  <Application>Microsoft Office PowerPoint</Application>
  <PresentationFormat>Экран (4:3)</PresentationFormat>
  <Paragraphs>95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Ворожейкина</cp:lastModifiedBy>
  <cp:revision>10</cp:revision>
  <dcterms:created xsi:type="dcterms:W3CDTF">2015-11-29T14:16:36Z</dcterms:created>
  <dcterms:modified xsi:type="dcterms:W3CDTF">2016-06-06T10:45:44Z</dcterms:modified>
</cp:coreProperties>
</file>